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57" d="100"/>
          <a:sy n="57" d="100"/>
        </p:scale>
        <p:origin x="-2438" y="-8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68"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171185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
        <p:cNvGrpSpPr/>
        <p:nvPr/>
      </p:nvGrpSpPr>
      <p:grpSpPr>
        <a:xfrm>
          <a:off x="0" y="0"/>
          <a:ext cx="0" cy="0"/>
          <a:chOff x="0" y="0"/>
          <a:chExt cx="0" cy="0"/>
        </a:xfrm>
      </p:grpSpPr>
      <p:sp>
        <p:nvSpPr>
          <p:cNvPr id="11" name="Google Shape;11;gf076e78123_0_4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 name="Google Shape;12;gf076e7812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gcb25a7df0d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 name="Google Shape;20;gcb25a7df0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cb25a7df0d_0_11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 name="Google Shape;26;gcb25a7df0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cb25a7df0d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gcb25a7df0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cb25a7df0d_0_1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cb25a7df0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cb25a7df0d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cb25a7df0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3522539" y="9288905"/>
            <a:ext cx="466500" cy="7695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14325">
              <a:lnSpc>
                <a:spcPct val="130000"/>
              </a:lnSpc>
              <a:spcBef>
                <a:spcPts val="2000"/>
              </a:spcBef>
              <a:spcAft>
                <a:spcPts val="0"/>
              </a:spcAft>
              <a:buClr>
                <a:schemeClr val="dk2"/>
              </a:buClr>
              <a:buSzPts val="1350"/>
              <a:buChar char="●"/>
              <a:defRPr sz="1350">
                <a:solidFill>
                  <a:schemeClr val="dk2"/>
                </a:solidFill>
              </a:defRPr>
            </a:lvl1pPr>
            <a:lvl2pPr marL="914400" lvl="1" indent="-314325">
              <a:lnSpc>
                <a:spcPct val="130000"/>
              </a:lnSpc>
              <a:spcBef>
                <a:spcPts val="2000"/>
              </a:spcBef>
              <a:spcAft>
                <a:spcPts val="0"/>
              </a:spcAft>
              <a:buClr>
                <a:schemeClr val="dk2"/>
              </a:buClr>
              <a:buSzPts val="1350"/>
              <a:buChar char="○"/>
              <a:defRPr sz="1350">
                <a:solidFill>
                  <a:schemeClr val="dk2"/>
                </a:solidFill>
              </a:defRPr>
            </a:lvl2pPr>
            <a:lvl3pPr marL="1371600" lvl="2" indent="-314325">
              <a:lnSpc>
                <a:spcPct val="130000"/>
              </a:lnSpc>
              <a:spcBef>
                <a:spcPts val="2000"/>
              </a:spcBef>
              <a:spcAft>
                <a:spcPts val="0"/>
              </a:spcAft>
              <a:buClr>
                <a:schemeClr val="dk2"/>
              </a:buClr>
              <a:buSzPts val="1350"/>
              <a:buChar char="■"/>
              <a:defRPr sz="1350">
                <a:solidFill>
                  <a:schemeClr val="dk2"/>
                </a:solidFill>
              </a:defRPr>
            </a:lvl3pPr>
            <a:lvl4pPr marL="1828800" lvl="3" indent="-314325">
              <a:lnSpc>
                <a:spcPct val="130000"/>
              </a:lnSpc>
              <a:spcBef>
                <a:spcPts val="2000"/>
              </a:spcBef>
              <a:spcAft>
                <a:spcPts val="0"/>
              </a:spcAft>
              <a:buClr>
                <a:schemeClr val="dk2"/>
              </a:buClr>
              <a:buSzPts val="1350"/>
              <a:buChar char="●"/>
              <a:defRPr sz="1350">
                <a:solidFill>
                  <a:schemeClr val="dk2"/>
                </a:solidFill>
              </a:defRPr>
            </a:lvl4pPr>
            <a:lvl5pPr marL="2286000" lvl="4" indent="-314325">
              <a:lnSpc>
                <a:spcPct val="130000"/>
              </a:lnSpc>
              <a:spcBef>
                <a:spcPts val="2000"/>
              </a:spcBef>
              <a:spcAft>
                <a:spcPts val="0"/>
              </a:spcAft>
              <a:buClr>
                <a:schemeClr val="dk2"/>
              </a:buClr>
              <a:buSzPts val="1350"/>
              <a:buChar char="○"/>
              <a:defRPr sz="1350">
                <a:solidFill>
                  <a:schemeClr val="dk2"/>
                </a:solidFill>
              </a:defRPr>
            </a:lvl5pPr>
            <a:lvl6pPr marL="2743200" lvl="5" indent="-314325">
              <a:lnSpc>
                <a:spcPct val="130000"/>
              </a:lnSpc>
              <a:spcBef>
                <a:spcPts val="2000"/>
              </a:spcBef>
              <a:spcAft>
                <a:spcPts val="0"/>
              </a:spcAft>
              <a:buClr>
                <a:schemeClr val="dk2"/>
              </a:buClr>
              <a:buSzPts val="1350"/>
              <a:buChar char="■"/>
              <a:defRPr sz="1350">
                <a:solidFill>
                  <a:schemeClr val="dk2"/>
                </a:solidFill>
              </a:defRPr>
            </a:lvl6pPr>
            <a:lvl7pPr marL="3200400" lvl="6" indent="-314325">
              <a:lnSpc>
                <a:spcPct val="130000"/>
              </a:lnSpc>
              <a:spcBef>
                <a:spcPts val="2000"/>
              </a:spcBef>
              <a:spcAft>
                <a:spcPts val="0"/>
              </a:spcAft>
              <a:buClr>
                <a:schemeClr val="dk2"/>
              </a:buClr>
              <a:buSzPts val="1350"/>
              <a:buChar char="●"/>
              <a:defRPr sz="1350">
                <a:solidFill>
                  <a:schemeClr val="dk2"/>
                </a:solidFill>
              </a:defRPr>
            </a:lvl7pPr>
            <a:lvl8pPr marL="3657600" lvl="7" indent="-314325">
              <a:lnSpc>
                <a:spcPct val="130000"/>
              </a:lnSpc>
              <a:spcBef>
                <a:spcPts val="2000"/>
              </a:spcBef>
              <a:spcAft>
                <a:spcPts val="0"/>
              </a:spcAft>
              <a:buClr>
                <a:schemeClr val="dk2"/>
              </a:buClr>
              <a:buSzPts val="1350"/>
              <a:buChar char="○"/>
              <a:defRPr sz="1350">
                <a:solidFill>
                  <a:schemeClr val="dk2"/>
                </a:solidFill>
              </a:defRPr>
            </a:lvl8pPr>
            <a:lvl9pPr marL="4114800" lvl="8" indent="-314325">
              <a:lnSpc>
                <a:spcPct val="130000"/>
              </a:lnSpc>
              <a:spcBef>
                <a:spcPts val="2000"/>
              </a:spcBef>
              <a:spcAft>
                <a:spcPts val="0"/>
              </a:spcAft>
              <a:buClr>
                <a:schemeClr val="dk2"/>
              </a:buClr>
              <a:buSzPts val="1350"/>
              <a:buChar char="■"/>
              <a:defRPr sz="1350">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72400" cy="10058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10" y="5242560"/>
            <a:ext cx="6526830" cy="41570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10" y="508000"/>
            <a:ext cx="6526830" cy="4135121"/>
          </a:xfrm>
          <a:prstGeom prst="rect">
            <a:avLst/>
          </a:prstGeom>
        </p:spPr>
      </p:pic>
    </p:spTree>
    <p:extLst>
      <p:ext uri="{BB962C8B-B14F-4D97-AF65-F5344CB8AC3E}">
        <p14:creationId xmlns:p14="http://schemas.microsoft.com/office/powerpoint/2010/main" val="676472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99" y="4774171"/>
            <a:ext cx="6550241" cy="42072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9" y="628892"/>
            <a:ext cx="6550241" cy="3963428"/>
          </a:xfrm>
          <a:prstGeom prst="rect">
            <a:avLst/>
          </a:prstGeom>
        </p:spPr>
      </p:pic>
    </p:spTree>
    <p:extLst>
      <p:ext uri="{BB962C8B-B14F-4D97-AF65-F5344CB8AC3E}">
        <p14:creationId xmlns:p14="http://schemas.microsoft.com/office/powerpoint/2010/main" val="200667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1271"/>
            <a:ext cx="7772400" cy="646331"/>
          </a:xfrm>
          <a:prstGeom prst="rect">
            <a:avLst/>
          </a:prstGeom>
          <a:noFill/>
        </p:spPr>
        <p:txBody>
          <a:bodyPr wrap="square" rtlCol="0">
            <a:spAutoFit/>
          </a:bodyPr>
          <a:lstStyle/>
          <a:p>
            <a:pPr algn="ctr"/>
            <a:r>
              <a:rPr lang="en-US" sz="3600" b="1" u="sng" dirty="0">
                <a:latin typeface="Arial Black" pitchFamily="34" charset="0"/>
              </a:rPr>
              <a:t>3</a:t>
            </a:r>
            <a:r>
              <a:rPr lang="en-US" sz="3600" b="1" u="sng" baseline="30000" dirty="0" smtClean="0">
                <a:latin typeface="Arial Black" pitchFamily="34" charset="0"/>
              </a:rPr>
              <a:t>RD</a:t>
            </a:r>
            <a:r>
              <a:rPr lang="en-US" sz="3600" b="1" u="sng" dirty="0" smtClean="0">
                <a:latin typeface="Arial Black" pitchFamily="34" charset="0"/>
              </a:rPr>
              <a:t> PART : DEEP WEB</a:t>
            </a:r>
            <a:endParaRPr lang="en-US" sz="3600" b="1" u="sng" dirty="0">
              <a:latin typeface="Arial Black" pitchFamily="34" charset="0"/>
            </a:endParaRPr>
          </a:p>
        </p:txBody>
      </p:sp>
      <p:sp>
        <p:nvSpPr>
          <p:cNvPr id="3" name="Rectangle 2"/>
          <p:cNvSpPr/>
          <p:nvPr/>
        </p:nvSpPr>
        <p:spPr>
          <a:xfrm>
            <a:off x="365760" y="1264402"/>
            <a:ext cx="7112000" cy="8402300"/>
          </a:xfrm>
          <a:prstGeom prst="rect">
            <a:avLst/>
          </a:prstGeom>
        </p:spPr>
        <p:txBody>
          <a:bodyPr wrap="square">
            <a:spAutoFit/>
          </a:bodyPr>
          <a:lstStyle/>
          <a:p>
            <a:r>
              <a:rPr lang="en-US" sz="2000" b="1" u="sng" dirty="0"/>
              <a:t>What is Deep Web?</a:t>
            </a:r>
            <a:r>
              <a:rPr lang="en-US" sz="2000" b="1" dirty="0"/>
              <a:t/>
            </a:r>
            <a:br>
              <a:rPr lang="en-US" sz="2000" b="1" dirty="0"/>
            </a:br>
            <a:r>
              <a:rPr lang="en-US" sz="2000" b="1" dirty="0"/>
              <a:t/>
            </a:r>
            <a:br>
              <a:rPr lang="en-US" sz="2000" b="1" dirty="0"/>
            </a:br>
            <a:r>
              <a:rPr lang="en-US" sz="2000" b="1" dirty="0"/>
              <a:t>Deep Web is the second layer on the internet. Is it very huge when compared to the other two layers. That's the reason it is compared to the middle part of the glacier diagram. The Deep Web Information can't be directly accessed but it can be </a:t>
            </a:r>
            <a:r>
              <a:rPr lang="en-US" sz="2000" b="1" dirty="0" smtClean="0"/>
              <a:t>accessed </a:t>
            </a:r>
            <a:r>
              <a:rPr lang="en-US" sz="2000" b="1" dirty="0"/>
              <a:t>once the IP Address(Internet Protocol Address) &amp; the password is known. In </a:t>
            </a:r>
            <a:r>
              <a:rPr lang="en-US" sz="2000" b="1" dirty="0" smtClean="0"/>
              <a:t>comparison </a:t>
            </a:r>
            <a:r>
              <a:rPr lang="en-US" sz="2000" b="1" dirty="0"/>
              <a:t>to the dark web, the deep web can be accessed easily as it is not as complicated as Dark Web access. The Dark Web primarily consists of Secret Military Information, Bank Information and also National Public Records such as </a:t>
            </a:r>
            <a:r>
              <a:rPr lang="en-US" sz="2000" b="1" dirty="0" smtClean="0"/>
              <a:t>Aadhar </a:t>
            </a:r>
            <a:r>
              <a:rPr lang="en-US" sz="2000" b="1" dirty="0"/>
              <a:t>Data, </a:t>
            </a:r>
            <a:r>
              <a:rPr lang="en-US" sz="2000" b="1" dirty="0" smtClean="0"/>
              <a:t>Bank </a:t>
            </a:r>
            <a:r>
              <a:rPr lang="en-US" sz="2000" b="1" dirty="0"/>
              <a:t>Account </a:t>
            </a:r>
            <a:r>
              <a:rPr lang="en-US" sz="2000" b="1" dirty="0" smtClean="0"/>
              <a:t>Numbers</a:t>
            </a:r>
            <a:r>
              <a:rPr lang="en-US" sz="2000" b="1" dirty="0"/>
              <a:t>. The main thing that differentiates Deep Web from Surface Web is </a:t>
            </a:r>
            <a:r>
              <a:rPr lang="en-US" sz="2000" b="1" u="sng" dirty="0"/>
              <a:t>Authority</a:t>
            </a:r>
            <a:r>
              <a:rPr lang="en-US" sz="2000" b="1" dirty="0"/>
              <a:t>. The once who have authority can access and the ones who don't have authority can't access it. The Deep Web </a:t>
            </a:r>
            <a:r>
              <a:rPr lang="en-US" sz="2000" b="1" dirty="0" smtClean="0"/>
              <a:t>constitutes </a:t>
            </a:r>
            <a:r>
              <a:rPr lang="en-US" sz="2000" b="1" dirty="0"/>
              <a:t>the 90% of the whole web. The web we use in our day-to-day lives is the surface web. Things that we need to access the surface web are:</a:t>
            </a:r>
            <a:br>
              <a:rPr lang="en-US" sz="2000" b="1" dirty="0"/>
            </a:br>
            <a:r>
              <a:rPr lang="en-US" sz="2000" b="1" dirty="0"/>
              <a:t>Other names for Deep Web is Invisible web/ Hidden Web. These are not indexed </a:t>
            </a:r>
            <a:r>
              <a:rPr lang="en-US" sz="2000" b="1" dirty="0" smtClean="0"/>
              <a:t>like </a:t>
            </a:r>
            <a:r>
              <a:rPr lang="en-US" sz="2000" b="1" dirty="0"/>
              <a:t>the standard web search-engines</a:t>
            </a:r>
            <a:r>
              <a:rPr lang="en-US" sz="2000" b="1" dirty="0" smtClean="0"/>
              <a:t>. The </a:t>
            </a:r>
            <a:r>
              <a:rPr lang="en-US" sz="2000" b="1" dirty="0"/>
              <a:t>content of the deep web can be located and accessed by a </a:t>
            </a:r>
            <a:r>
              <a:rPr lang="en-US" sz="2000" b="1" u="sng" dirty="0"/>
              <a:t>direct URL or IP address</a:t>
            </a:r>
            <a:r>
              <a:rPr lang="en-US" sz="2000" b="1" dirty="0"/>
              <a:t>, but may require a password or other security access to get past public pages.</a:t>
            </a:r>
            <a:br>
              <a:rPr lang="en-US" sz="2000" b="1" dirty="0"/>
            </a:br>
            <a:endParaRPr lang="en-US" sz="2000" b="1" dirty="0"/>
          </a:p>
        </p:txBody>
      </p:sp>
    </p:spTree>
    <p:extLst>
      <p:ext uri="{BB962C8B-B14F-4D97-AF65-F5344CB8AC3E}">
        <p14:creationId xmlns:p14="http://schemas.microsoft.com/office/powerpoint/2010/main" val="57362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84" y="386117"/>
            <a:ext cx="7167282" cy="2038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49624" y="2561627"/>
            <a:ext cx="7112000" cy="2862322"/>
          </a:xfrm>
          <a:prstGeom prst="rect">
            <a:avLst/>
          </a:prstGeom>
        </p:spPr>
        <p:txBody>
          <a:bodyPr wrap="square">
            <a:spAutoFit/>
          </a:bodyPr>
          <a:lstStyle/>
          <a:p>
            <a:r>
              <a:rPr lang="en-US" sz="2000" b="1" u="sng" dirty="0"/>
              <a:t>Why did they make Deep Web?</a:t>
            </a:r>
            <a:r>
              <a:rPr lang="en-US" sz="2000" b="1" dirty="0"/>
              <a:t/>
            </a:r>
            <a:br>
              <a:rPr lang="en-US" sz="2000" b="1" dirty="0"/>
            </a:br>
            <a:r>
              <a:rPr lang="en-US" sz="2000" b="1" dirty="0"/>
              <a:t/>
            </a:r>
            <a:br>
              <a:rPr lang="en-US" sz="2000" b="1" dirty="0"/>
            </a:br>
            <a:r>
              <a:rPr lang="en-US" sz="2000" b="1" dirty="0"/>
              <a:t>The need for anonymized and encrypted network that could protect sensitive communications and information by the two research organizations in the US </a:t>
            </a:r>
            <a:r>
              <a:rPr lang="en-US" sz="2000" b="1" dirty="0" smtClean="0"/>
              <a:t>Department </a:t>
            </a:r>
            <a:r>
              <a:rPr lang="en-US" sz="2000" b="1" dirty="0"/>
              <a:t>of Defense laid the foundation to the deep web. They drove efforts to develop this and the result was Deep and Dark Web which were </a:t>
            </a:r>
            <a:r>
              <a:rPr lang="en-US" sz="2000" b="1" dirty="0" smtClean="0"/>
              <a:t>secret </a:t>
            </a:r>
            <a:r>
              <a:rPr lang="en-US" sz="2000" b="1" dirty="0"/>
              <a:t>network that would not be known or accessible to ordinary internet surfers.</a:t>
            </a:r>
          </a:p>
        </p:txBody>
      </p:sp>
      <p:sp>
        <p:nvSpPr>
          <p:cNvPr id="2" name="AutoShape 4" descr="al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6" descr="al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8" descr="al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10" descr="al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4" y="5561109"/>
            <a:ext cx="7153649" cy="4119877"/>
          </a:xfrm>
          <a:prstGeom prst="rect">
            <a:avLst/>
          </a:prstGeom>
        </p:spPr>
      </p:pic>
    </p:spTree>
    <p:extLst>
      <p:ext uri="{BB962C8B-B14F-4D97-AF65-F5344CB8AC3E}">
        <p14:creationId xmlns:p14="http://schemas.microsoft.com/office/powerpoint/2010/main" val="151122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9624" y="580427"/>
            <a:ext cx="7112000" cy="8710077"/>
          </a:xfrm>
          <a:prstGeom prst="rect">
            <a:avLst/>
          </a:prstGeom>
        </p:spPr>
        <p:txBody>
          <a:bodyPr wrap="square">
            <a:spAutoFit/>
          </a:bodyPr>
          <a:lstStyle/>
          <a:p>
            <a:r>
              <a:rPr lang="en-US" sz="2000" b="1" u="sng" dirty="0"/>
              <a:t>What do we need to access this?</a:t>
            </a:r>
            <a:r>
              <a:rPr lang="en-US" sz="2000" b="1" dirty="0"/>
              <a:t/>
            </a:r>
            <a:br>
              <a:rPr lang="en-US" sz="2000" b="1" dirty="0"/>
            </a:br>
            <a:r>
              <a:rPr lang="en-US" sz="2000" b="1" dirty="0"/>
              <a:t/>
            </a:r>
            <a:br>
              <a:rPr lang="en-US" sz="2000" b="1" dirty="0"/>
            </a:br>
            <a:r>
              <a:rPr lang="en-US" sz="2000" b="1" dirty="0"/>
              <a:t>DeepPeep, Intute, Deep Web Technologies, Scirus, and Ahmia.fi are a few search engines that have accessed the deep web. Only the Advanced Internet Users can access the Deep Web. Do not access the deep web with no prior knowledge about it because it contains medical records, subscription information, government resources, legal documents, financial records, scientific reports and mishandling them is considered as cyber crime which is a threat to the country.</a:t>
            </a:r>
          </a:p>
          <a:p>
            <a:endParaRPr lang="en-US" sz="2000" b="1" dirty="0" smtClean="0"/>
          </a:p>
          <a:p>
            <a:r>
              <a:rPr lang="en-US" sz="2000" b="1" dirty="0"/>
              <a:t>Researchers have been exploring how the deep web can be crawled in an automatic fashion, including content that can be accessed only by special software such as Tor(will be discussed in Dark Web Section) Commercial search engines have begun exploring alternative methods to crawl the deep web. The Sitemap Protocol (first developed, and introduced by Google in 2005) and OAI-PMH are mechanisms that allow search engines and other interested parties to discover deep web resources on particular web servers. Both mechanisms allow web servers to advertise the URLs that are accessible on them, thereby allowing automatic discovery of resources that are not directly linked to the surface web. Google's deep web surfacing system computes submissions for each HTML form and adds the resulting HTML pages into the Google search engine index. </a:t>
            </a:r>
          </a:p>
        </p:txBody>
      </p:sp>
    </p:spTree>
    <p:extLst>
      <p:ext uri="{BB962C8B-B14F-4D97-AF65-F5344CB8AC3E}">
        <p14:creationId xmlns:p14="http://schemas.microsoft.com/office/powerpoint/2010/main" val="3066395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624" y="671867"/>
            <a:ext cx="7112000" cy="4401205"/>
          </a:xfrm>
          <a:prstGeom prst="rect">
            <a:avLst/>
          </a:prstGeom>
        </p:spPr>
        <p:txBody>
          <a:bodyPr wrap="square">
            <a:spAutoFit/>
          </a:bodyPr>
          <a:lstStyle/>
          <a:p>
            <a:r>
              <a:rPr lang="en-US" sz="2000" b="1" dirty="0" smtClean="0"/>
              <a:t>The </a:t>
            </a:r>
            <a:r>
              <a:rPr lang="en-US" sz="2000" b="1" dirty="0"/>
              <a:t>surfaced results account for a thousand queries per second to deep web content. In this system, the pre-computation of submissions is done using three </a:t>
            </a:r>
            <a:r>
              <a:rPr lang="en-US" sz="2000" b="1" dirty="0" smtClean="0"/>
              <a:t>algorithms:</a:t>
            </a:r>
          </a:p>
          <a:p>
            <a:r>
              <a:rPr lang="en-US" sz="2000" b="1" dirty="0" smtClean="0"/>
              <a:t>1)Selecting </a:t>
            </a:r>
            <a:r>
              <a:rPr lang="en-US" sz="2000" b="1" dirty="0"/>
              <a:t>input values for text search inputs that accept keywords.</a:t>
            </a:r>
          </a:p>
          <a:p>
            <a:r>
              <a:rPr lang="en-US" sz="2000" b="1" dirty="0" smtClean="0"/>
              <a:t>2)Identifying </a:t>
            </a:r>
            <a:r>
              <a:rPr lang="en-US" sz="2000" b="1" dirty="0"/>
              <a:t>inputs that accept only values of a specific type (e.g., date).</a:t>
            </a:r>
          </a:p>
          <a:p>
            <a:r>
              <a:rPr lang="en-US" sz="2000" b="1" dirty="0" smtClean="0"/>
              <a:t>3)Selecting </a:t>
            </a:r>
            <a:r>
              <a:rPr lang="en-US" sz="2000" b="1" dirty="0"/>
              <a:t>a small number of input combinations that generate URLs suitable for inclusion into the Web search index</a:t>
            </a:r>
            <a:r>
              <a:rPr lang="en-US" sz="2000" b="1" dirty="0" smtClean="0"/>
              <a:t>.</a:t>
            </a:r>
          </a:p>
          <a:p>
            <a:endParaRPr lang="en-US" sz="2000" b="1" dirty="0"/>
          </a:p>
          <a:p>
            <a:endParaRPr lang="en-US" sz="2000" b="1" dirty="0" smtClean="0"/>
          </a:p>
          <a:p>
            <a:r>
              <a:rPr lang="en-US" sz="2000" b="1" dirty="0" smtClean="0"/>
              <a:t> </a:t>
            </a:r>
            <a:endParaRPr lang="en-US" sz="2000" b="1" dirty="0"/>
          </a:p>
        </p:txBody>
      </p:sp>
      <p:pic>
        <p:nvPicPr>
          <p:cNvPr id="8194"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24" y="4526280"/>
            <a:ext cx="6996056" cy="50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624" y="428027"/>
            <a:ext cx="7112000" cy="9325630"/>
          </a:xfrm>
          <a:prstGeom prst="rect">
            <a:avLst/>
          </a:prstGeom>
        </p:spPr>
        <p:txBody>
          <a:bodyPr wrap="square">
            <a:spAutoFit/>
          </a:bodyPr>
          <a:lstStyle/>
          <a:p>
            <a:r>
              <a:rPr lang="en-US" sz="2000" b="1" u="sng" dirty="0"/>
              <a:t>Operating Systems used to access The Deep </a:t>
            </a:r>
            <a:r>
              <a:rPr lang="en-US" sz="2000" b="1" u="sng" dirty="0" smtClean="0"/>
              <a:t>Web :</a:t>
            </a:r>
            <a:r>
              <a:rPr lang="en-US" sz="2000" b="1" dirty="0"/>
              <a:t/>
            </a:r>
            <a:br>
              <a:rPr lang="en-US" sz="2000" b="1" dirty="0"/>
            </a:br>
            <a:r>
              <a:rPr lang="en-US" sz="2000" b="1" dirty="0"/>
              <a:t/>
            </a:r>
            <a:br>
              <a:rPr lang="en-US" sz="2000" b="1" dirty="0"/>
            </a:br>
            <a:r>
              <a:rPr lang="en-US" sz="2000" b="1" u="sng" dirty="0"/>
              <a:t>1) TAILS OS</a:t>
            </a:r>
            <a:r>
              <a:rPr lang="en-US" sz="2000" b="1" dirty="0"/>
              <a:t/>
            </a:r>
            <a:br>
              <a:rPr lang="en-US" sz="2000" b="1" dirty="0"/>
            </a:br>
            <a:r>
              <a:rPr lang="en-US" sz="2000" b="1" dirty="0"/>
              <a:t/>
            </a:r>
            <a:br>
              <a:rPr lang="en-US" sz="2000" b="1" dirty="0"/>
            </a:br>
            <a:r>
              <a:rPr lang="en-US" sz="2000" b="1" dirty="0"/>
              <a:t>THE GOAL OF TAILS OS IS TO NOT LEAVE ANY TRACES.</a:t>
            </a:r>
            <a:br>
              <a:rPr lang="en-US" sz="2000" b="1" dirty="0"/>
            </a:br>
            <a:r>
              <a:rPr lang="en-US" sz="2000" b="1" dirty="0"/>
              <a:t/>
            </a:r>
            <a:br>
              <a:rPr lang="en-US" sz="2000" b="1" dirty="0"/>
            </a:br>
            <a:r>
              <a:rPr lang="en-US" sz="2000" b="1" dirty="0"/>
              <a:t>Tails OS (Debian based) is designed to provide privacy and anonymity; it is the tried and true method of using Live OS on a USB flash drive, which means the OS is installed on separate hardware than the host (your computer), and that all documents and activity live in RAM (volatile memory) which essentially gets deleted once the OS is shutdown or the USB drive is removed, aka amnesiac: forgets about everything that happened.</a:t>
            </a:r>
            <a:br>
              <a:rPr lang="en-US" sz="2000" b="1" dirty="0"/>
            </a:br>
            <a:r>
              <a:rPr lang="en-US" sz="2000" b="1" dirty="0"/>
              <a:t/>
            </a:r>
            <a:br>
              <a:rPr lang="en-US" sz="2000" b="1" dirty="0"/>
            </a:br>
            <a:r>
              <a:rPr lang="en-US" sz="2000" b="1" u="sng" dirty="0"/>
              <a:t>2) QUBES OS</a:t>
            </a:r>
            <a:r>
              <a:rPr lang="en-US" sz="2000" b="1" dirty="0"/>
              <a:t/>
            </a:r>
            <a:br>
              <a:rPr lang="en-US" sz="2000" b="1" dirty="0"/>
            </a:br>
            <a:r>
              <a:rPr lang="en-US" sz="2000" b="1" dirty="0"/>
              <a:t/>
            </a:r>
            <a:br>
              <a:rPr lang="en-US" sz="2000" b="1" dirty="0"/>
            </a:br>
            <a:r>
              <a:rPr lang="en-US" sz="2000" b="1" dirty="0"/>
              <a:t>THE GOAL OF QUBES OS IS : VIRTUALIZATION TO CREATE ISOLATION.</a:t>
            </a:r>
            <a:br>
              <a:rPr lang="en-US" sz="2000" b="1" dirty="0"/>
            </a:br>
            <a:r>
              <a:rPr lang="en-US" sz="2000" b="1" dirty="0"/>
              <a:t/>
            </a:r>
            <a:br>
              <a:rPr lang="en-US" sz="2000" b="1" dirty="0"/>
            </a:br>
            <a:r>
              <a:rPr lang="en-US" sz="2000" b="1" dirty="0"/>
              <a:t>Tails OS (Debian based) is designed to provide privacy and anonymity; it is the tried and true method of using Live OS on a USB flash drive, which means the OS is installed on separate hardware than the host (your computer), and that all documents and activity live in RAM (volatile memory) which essentially gets deleted once the OS is shutdown or the USB drive is removed, aka amnesiac: forgets about everything that happened.</a:t>
            </a:r>
          </a:p>
          <a:p>
            <a:endParaRPr lang="en-US" sz="2000" b="1" dirty="0"/>
          </a:p>
        </p:txBody>
      </p:sp>
    </p:spTree>
    <p:extLst>
      <p:ext uri="{BB962C8B-B14F-4D97-AF65-F5344CB8AC3E}">
        <p14:creationId xmlns:p14="http://schemas.microsoft.com/office/powerpoint/2010/main" val="335530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066" y="3139440"/>
            <a:ext cx="6271708" cy="4846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715494"/>
            <a:ext cx="6675120" cy="1754326"/>
          </a:xfrm>
          <a:prstGeom prst="rect">
            <a:avLst/>
          </a:prstGeom>
          <a:noFill/>
        </p:spPr>
        <p:txBody>
          <a:bodyPr wrap="square" rtlCol="0">
            <a:spAutoFit/>
          </a:bodyPr>
          <a:lstStyle/>
          <a:p>
            <a:r>
              <a:rPr lang="en-US" sz="3600" b="1" u="sng" dirty="0" smtClean="0">
                <a:latin typeface="Arial Black" pitchFamily="34" charset="0"/>
              </a:rPr>
              <a:t>THE LOGOS FOR TAILS AND QUBES OPERATING SYSTEMS :</a:t>
            </a:r>
            <a:endParaRPr lang="en-US" sz="3600" b="1" u="sng" dirty="0">
              <a:latin typeface="Arial Black" pitchFamily="34" charset="0"/>
            </a:endParaRPr>
          </a:p>
        </p:txBody>
      </p:sp>
    </p:spTree>
    <p:extLst>
      <p:ext uri="{BB962C8B-B14F-4D97-AF65-F5344CB8AC3E}">
        <p14:creationId xmlns:p14="http://schemas.microsoft.com/office/powerpoint/2010/main" val="204509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91271"/>
            <a:ext cx="7772400" cy="646331"/>
          </a:xfrm>
          <a:prstGeom prst="rect">
            <a:avLst/>
          </a:prstGeom>
          <a:noFill/>
        </p:spPr>
        <p:txBody>
          <a:bodyPr wrap="square" rtlCol="0">
            <a:spAutoFit/>
          </a:bodyPr>
          <a:lstStyle/>
          <a:p>
            <a:pPr algn="ctr"/>
            <a:r>
              <a:rPr lang="en-US" sz="3600" b="1" u="sng" dirty="0" smtClean="0">
                <a:latin typeface="Arial Black" pitchFamily="34" charset="0"/>
              </a:rPr>
              <a:t>4</a:t>
            </a:r>
            <a:r>
              <a:rPr lang="en-US" sz="3600" b="1" u="sng" baseline="30000" dirty="0" smtClean="0">
                <a:latin typeface="Arial Black" pitchFamily="34" charset="0"/>
              </a:rPr>
              <a:t>TH</a:t>
            </a:r>
            <a:r>
              <a:rPr lang="en-US" sz="3600" b="1" u="sng" dirty="0" smtClean="0">
                <a:latin typeface="Arial Black" pitchFamily="34" charset="0"/>
              </a:rPr>
              <a:t> PART : DARK WEB</a:t>
            </a:r>
            <a:endParaRPr lang="en-US" sz="3600" b="1" u="sng" dirty="0">
              <a:latin typeface="Arial Black" pitchFamily="34" charset="0"/>
            </a:endParaRPr>
          </a:p>
        </p:txBody>
      </p:sp>
      <p:sp>
        <p:nvSpPr>
          <p:cNvPr id="3" name="Rectangle 2"/>
          <p:cNvSpPr/>
          <p:nvPr/>
        </p:nvSpPr>
        <p:spPr>
          <a:xfrm>
            <a:off x="365760" y="1264402"/>
            <a:ext cx="7112000" cy="6863417"/>
          </a:xfrm>
          <a:prstGeom prst="rect">
            <a:avLst/>
          </a:prstGeom>
        </p:spPr>
        <p:txBody>
          <a:bodyPr wrap="square">
            <a:spAutoFit/>
          </a:bodyPr>
          <a:lstStyle/>
          <a:p>
            <a:r>
              <a:rPr lang="en-US" sz="2000" b="1" u="sng" dirty="0"/>
              <a:t>What is Dark Web?</a:t>
            </a:r>
            <a:r>
              <a:rPr lang="en-US" sz="2000" b="1" dirty="0"/>
              <a:t/>
            </a:r>
            <a:br>
              <a:rPr lang="en-US" sz="2000" b="1" dirty="0"/>
            </a:br>
            <a:r>
              <a:rPr lang="en-US" sz="2000" b="1" dirty="0"/>
              <a:t/>
            </a:r>
            <a:br>
              <a:rPr lang="en-US" sz="2000" b="1" dirty="0"/>
            </a:br>
            <a:r>
              <a:rPr lang="en-US" sz="2000" b="1" dirty="0"/>
              <a:t>The dark web first officially appeared in the early 2000s along with the creation of Freenet, which was developed by Ian Clarke to secure users against government intervention and cyber attacks. The system, which is still available today, allows users to express themselves freely without being tracked online. The U.S. Naval Research Laboratory funded a project called The Onion Router (TOR). TOR offered intelligence sources a way to communicate easily and safely, especially in hostile areas where personal safety is key. It is now one of the most common browsers used to access the dark web, using databases to help people make their way around and find the information they need.</a:t>
            </a:r>
            <a:br>
              <a:rPr lang="en-US" sz="2000" b="1" dirty="0"/>
            </a:br>
            <a:r>
              <a:rPr lang="en-US" sz="2000" b="1" dirty="0"/>
              <a:t>Ross Ulbricht was invested and arrested in 2013 for creating and running the dark web site The Silk Road, a darknet website authorities </a:t>
            </a:r>
            <a:r>
              <a:rPr lang="en-US" sz="2000" b="1" dirty="0" smtClean="0"/>
              <a:t>said </a:t>
            </a:r>
            <a:r>
              <a:rPr lang="en-US" sz="2000" b="1" dirty="0"/>
              <a:t>was used to buy and sell narcotics. This </a:t>
            </a:r>
            <a:r>
              <a:rPr lang="en-US" sz="2000" b="1" dirty="0" smtClean="0"/>
              <a:t>constitutes </a:t>
            </a:r>
            <a:r>
              <a:rPr lang="en-US" sz="2000" b="1" dirty="0"/>
              <a:t>approximately 5-6% of the web.</a:t>
            </a:r>
            <a:br>
              <a:rPr lang="en-US" sz="2000" b="1" dirty="0"/>
            </a:br>
            <a:endParaRPr lang="en-US" sz="2000" b="1" dirty="0"/>
          </a:p>
          <a:p>
            <a:endParaRPr lang="en-US" sz="2000" b="1" dirty="0"/>
          </a:p>
        </p:txBody>
      </p:sp>
      <p:pic>
        <p:nvPicPr>
          <p:cNvPr id="11266"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1" y="7749540"/>
            <a:ext cx="699516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28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69524"/>
            <a:ext cx="7112000" cy="8894743"/>
          </a:xfrm>
          <a:prstGeom prst="rect">
            <a:avLst/>
          </a:prstGeom>
        </p:spPr>
        <p:txBody>
          <a:bodyPr wrap="square">
            <a:spAutoFit/>
          </a:bodyPr>
          <a:lstStyle/>
          <a:p>
            <a:r>
              <a:rPr lang="en-US" sz="2200" b="1" u="sng" dirty="0"/>
              <a:t>Why did they make Deep Web?</a:t>
            </a:r>
            <a:r>
              <a:rPr lang="en-US" sz="2200" b="1" dirty="0"/>
              <a:t/>
            </a:r>
            <a:br>
              <a:rPr lang="en-US" sz="2200" b="1" dirty="0"/>
            </a:br>
            <a:r>
              <a:rPr lang="en-US" sz="2200" b="1" dirty="0"/>
              <a:t/>
            </a:r>
            <a:br>
              <a:rPr lang="en-US" sz="2200" b="1" dirty="0"/>
            </a:br>
            <a:r>
              <a:rPr lang="en-US" sz="2200" b="1" dirty="0"/>
              <a:t>The rise of cryptocurrencies increased the popularity of the dark web, especially for cybercriminals. That's because digital currencies often provide a great deal of anonymity for people who buy and sell on the dark web</a:t>
            </a:r>
            <a:r>
              <a:rPr lang="en-US" sz="2200" b="1" dirty="0" smtClean="0"/>
              <a:t>.  Because </a:t>
            </a:r>
            <a:r>
              <a:rPr lang="en-US" sz="2200" b="1" dirty="0"/>
              <a:t>of its association with certain illicit activities, there have been calls for regulation of the dark web. For instance, the G20 and the Financial Action Task Force (FATF) have both called for cryptocurrency companies to provide information on buyers and sellers in transactions conducted online. This is especially true, they say, to help law enforcement track criminal organizations and illicit activities</a:t>
            </a:r>
            <a:r>
              <a:rPr lang="en-US" sz="2200" b="1" dirty="0" smtClean="0"/>
              <a:t>.</a:t>
            </a:r>
          </a:p>
          <a:p>
            <a:endParaRPr lang="en-US" sz="2200" b="1" dirty="0"/>
          </a:p>
          <a:p>
            <a:r>
              <a:rPr lang="en-US" sz="2200" b="1" u="sng" dirty="0"/>
              <a:t>What makes this different?</a:t>
            </a:r>
            <a:r>
              <a:rPr lang="en-US" sz="2200" b="1" dirty="0"/>
              <a:t/>
            </a:r>
            <a:br>
              <a:rPr lang="en-US" sz="2200" b="1" dirty="0"/>
            </a:br>
            <a:r>
              <a:rPr lang="en-US" sz="2200" b="1" dirty="0"/>
              <a:t/>
            </a:r>
            <a:br>
              <a:rPr lang="en-US" sz="2200" b="1" dirty="0"/>
            </a:br>
            <a:r>
              <a:rPr lang="en-US" sz="2200" b="1" dirty="0"/>
              <a:t>As you surf, you'll probably notice that dark website addresses end with the .onion extension rather than the traditional .com, .org, .</a:t>
            </a:r>
            <a:r>
              <a:rPr lang="en-US" sz="2200" b="1" dirty="0"/>
              <a:t>edu</a:t>
            </a:r>
            <a:r>
              <a:rPr lang="en-US" sz="2200" b="1" dirty="0"/>
              <a:t>, etc. One word of warning, though. Make sure you have some security software installed because there's a good chance that you may come in contact with malware and phishing scams.</a:t>
            </a:r>
          </a:p>
          <a:p>
            <a:endParaRPr lang="en-US" sz="2200" b="1" dirty="0"/>
          </a:p>
        </p:txBody>
      </p:sp>
    </p:spTree>
    <p:extLst>
      <p:ext uri="{BB962C8B-B14F-4D97-AF65-F5344CB8AC3E}">
        <p14:creationId xmlns:p14="http://schemas.microsoft.com/office/powerpoint/2010/main" val="3571001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p4"/>
          <p:cNvSpPr txBox="1"/>
          <p:nvPr/>
        </p:nvSpPr>
        <p:spPr>
          <a:xfrm>
            <a:off x="1160068" y="746837"/>
            <a:ext cx="5443932"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dirty="0"/>
              <a:t>Acknowledgements</a:t>
            </a:r>
            <a:endParaRPr sz="4400" b="1" dirty="0"/>
          </a:p>
        </p:txBody>
      </p:sp>
      <p:sp>
        <p:nvSpPr>
          <p:cNvPr id="23" name="Google Shape;23;p4"/>
          <p:cNvSpPr txBox="1"/>
          <p:nvPr/>
        </p:nvSpPr>
        <p:spPr>
          <a:xfrm>
            <a:off x="707034" y="2716320"/>
            <a:ext cx="6471920" cy="3497368"/>
          </a:xfrm>
          <a:prstGeom prst="rect">
            <a:avLst/>
          </a:prstGeom>
          <a:noFill/>
          <a:ln>
            <a:noFill/>
          </a:ln>
        </p:spPr>
        <p:txBody>
          <a:bodyPr spcFirstLastPara="1" wrap="square" lIns="0" tIns="0" rIns="0" bIns="0" anchor="t" anchorCtr="0">
            <a:spAutoFit/>
          </a:bodyPr>
          <a:lstStyle/>
          <a:p>
            <a:pPr marL="0" lvl="0" indent="0" rtl="0">
              <a:lnSpc>
                <a:spcPct val="130000"/>
              </a:lnSpc>
              <a:spcBef>
                <a:spcPts val="2000"/>
              </a:spcBef>
              <a:spcAft>
                <a:spcPts val="0"/>
              </a:spcAft>
              <a:buNone/>
            </a:pPr>
            <a:r>
              <a:rPr lang="en-US" sz="1800" b="1" dirty="0" smtClean="0"/>
              <a:t>I would firstly like to thank my family that supported and encouraged me while I was writing the book. Then I would like to thank my teammates, classmates and my teachers who helped me in gaining knowledge on this subject that helped me in writing a book which inspired me a lot while doing this project.  I hereby transfer my entire knowledge to the ones who are reading my book. I hope you gain the knowledge and information on the subject/topic just like I did. Enjoy reading the book. Thank you.</a:t>
            </a:r>
            <a:endParaRPr sz="18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80" y="188259"/>
            <a:ext cx="7494905" cy="984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736" y="578602"/>
            <a:ext cx="7112000" cy="4708981"/>
          </a:xfrm>
          <a:prstGeom prst="rect">
            <a:avLst/>
          </a:prstGeom>
        </p:spPr>
        <p:txBody>
          <a:bodyPr wrap="square">
            <a:spAutoFit/>
          </a:bodyPr>
          <a:lstStyle/>
          <a:p>
            <a:r>
              <a:rPr lang="en-US" sz="2000" b="1" u="sng" dirty="0"/>
              <a:t>How do we get access ?</a:t>
            </a:r>
            <a:r>
              <a:rPr lang="en-US" sz="2000" b="1" dirty="0"/>
              <a:t/>
            </a:r>
            <a:br>
              <a:rPr lang="en-US" sz="2000" b="1" dirty="0"/>
            </a:br>
            <a:r>
              <a:rPr lang="en-US" sz="2000" b="1" dirty="0"/>
              <a:t/>
            </a:r>
            <a:br>
              <a:rPr lang="en-US" sz="2000" b="1" dirty="0"/>
            </a:br>
            <a:r>
              <a:rPr lang="en-US" sz="2000" b="1" dirty="0"/>
              <a:t>You can access the dark web by installing specific, anonymous browsers, such as TOR. Once installed, the browser works the same way traditional ones do. But it can be a little difficult to access information because it doesn't use an index to locate the desired information. Make sure that you install security software to make sure your computer and personal information are kept safe.</a:t>
            </a:r>
            <a:br>
              <a:rPr lang="en-US" sz="2000" b="1" dirty="0"/>
            </a:br>
            <a:endParaRPr lang="en-US" sz="2000" b="1" dirty="0"/>
          </a:p>
          <a:p>
            <a:r>
              <a:rPr lang="en-US" sz="2000" b="1" u="sng" dirty="0"/>
              <a:t>What are the things we need to know </a:t>
            </a:r>
            <a:r>
              <a:rPr lang="en-US" sz="2000" b="1" u="sng" dirty="0" smtClean="0"/>
              <a:t>&amp; What </a:t>
            </a:r>
            <a:r>
              <a:rPr lang="en-US" sz="2000" b="1" u="sng" dirty="0"/>
              <a:t>are the prerequisites ?</a:t>
            </a:r>
            <a:r>
              <a:rPr lang="en-US" sz="2000" b="1" dirty="0"/>
              <a:t/>
            </a:r>
            <a:br>
              <a:rPr lang="en-US" sz="2000" b="1" dirty="0"/>
            </a:br>
            <a:r>
              <a:rPr lang="en-US" sz="2000" b="1" dirty="0"/>
              <a:t/>
            </a:r>
            <a:br>
              <a:rPr lang="en-US" sz="2000" b="1" dirty="0"/>
            </a:br>
            <a:r>
              <a:rPr lang="en-US" sz="2000" b="1" u="sng" dirty="0"/>
              <a:t>TOR </a:t>
            </a:r>
            <a:r>
              <a:rPr lang="en-US" sz="2000" b="1" u="sng" dirty="0" smtClean="0"/>
              <a:t>BROWSER :</a:t>
            </a:r>
            <a:endParaRPr lang="en-US" sz="2000" b="1" dirty="0"/>
          </a:p>
          <a:p>
            <a:endParaRPr lang="en-US" sz="2000" b="1" dirty="0"/>
          </a:p>
        </p:txBody>
      </p:sp>
      <p:pic>
        <p:nvPicPr>
          <p:cNvPr id="2050"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36" y="5287583"/>
            <a:ext cx="7264428"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7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736" y="417238"/>
            <a:ext cx="7112000" cy="4478149"/>
          </a:xfrm>
          <a:prstGeom prst="rect">
            <a:avLst/>
          </a:prstGeom>
        </p:spPr>
        <p:txBody>
          <a:bodyPr wrap="square">
            <a:spAutoFit/>
          </a:bodyPr>
          <a:lstStyle/>
          <a:p>
            <a:r>
              <a:rPr lang="en-US" sz="1900" b="1" dirty="0"/>
              <a:t>Despite its current usage as a browser that is often used to access parts of the Dark Web, TOR (aka. the Dark Web browser) was originally developed to help safeguard US Intelligence online communications. Today, it is one of the few ways to access .onion websites, which are located on the Dark Web. TOR is a variant of the popular Firefox web browser, modified to allow users to browse the web anonymously. The browser is designed to block or advise against user attempts to do things that might reveal their identity, such as resizing the dimensions of the browser window, for example. Make sure the tor browser is up to date before accessing the dark web because if it is not updated, some of the additional/normal security features may be compromised. This is one of the key things to keep in mind while accessing the dark web.</a:t>
            </a:r>
            <a:endParaRPr lang="en-US" sz="1900" b="1" dirty="0"/>
          </a:p>
        </p:txBody>
      </p:sp>
      <p:sp>
        <p:nvSpPr>
          <p:cNvPr id="4" name="Rectangle 3"/>
          <p:cNvSpPr/>
          <p:nvPr/>
        </p:nvSpPr>
        <p:spPr>
          <a:xfrm>
            <a:off x="244736" y="4933084"/>
            <a:ext cx="2225289" cy="400110"/>
          </a:xfrm>
          <a:prstGeom prst="rect">
            <a:avLst/>
          </a:prstGeom>
        </p:spPr>
        <p:txBody>
          <a:bodyPr wrap="none">
            <a:spAutoFit/>
          </a:bodyPr>
          <a:lstStyle/>
          <a:p>
            <a:r>
              <a:rPr lang="en-US" sz="2000" b="1" u="sng" dirty="0" smtClean="0">
                <a:latin typeface="Arial" pitchFamily="34" charset="0"/>
                <a:cs typeface="Arial" pitchFamily="34" charset="0"/>
              </a:rPr>
              <a:t>DUCKDUCKGO :</a:t>
            </a:r>
            <a:endParaRPr lang="en-US" sz="2000" b="1" u="sng" dirty="0">
              <a:latin typeface="Arial" pitchFamily="34" charset="0"/>
              <a:cs typeface="Arial" pitchFamily="34" charset="0"/>
            </a:endParaRPr>
          </a:p>
        </p:txBody>
      </p:sp>
      <p:pic>
        <p:nvPicPr>
          <p:cNvPr id="3074"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35" y="5540188"/>
            <a:ext cx="7258723" cy="423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810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736" y="417238"/>
            <a:ext cx="7112000" cy="3785652"/>
          </a:xfrm>
          <a:prstGeom prst="rect">
            <a:avLst/>
          </a:prstGeom>
        </p:spPr>
        <p:txBody>
          <a:bodyPr wrap="square">
            <a:spAutoFit/>
          </a:bodyPr>
          <a:lstStyle/>
          <a:p>
            <a:r>
              <a:rPr lang="en-US" sz="2000" b="1" dirty="0"/>
              <a:t>DuckDuckGo</a:t>
            </a:r>
            <a:r>
              <a:rPr lang="en-US" sz="2000" b="1" dirty="0"/>
              <a:t> (DDG) is an internet search engine that emphasizes protecting searchers' privacy and avoiding the filter bubble of personalized search results. </a:t>
            </a:r>
            <a:r>
              <a:rPr lang="en-US" sz="2000" b="1" dirty="0"/>
              <a:t>DuckDuckGo</a:t>
            </a:r>
            <a:r>
              <a:rPr lang="en-US" sz="2000" b="1" dirty="0"/>
              <a:t> does not show search results from content farms. It uses various APIs of other websites to show quick results to queries and for traditional links it uses the help of its partners (mainly Bing) and its own crawler.(A web crawler, or spider, is a type of bot that is typically operated by search engines. Their purpose is to index the content of websites all across the Internet so that those websites can appear in search engine results.) </a:t>
            </a:r>
            <a:endParaRPr lang="en-US" sz="2000" b="1" dirty="0"/>
          </a:p>
        </p:txBody>
      </p:sp>
      <p:sp>
        <p:nvSpPr>
          <p:cNvPr id="5" name="Rectangle 4"/>
          <p:cNvSpPr/>
          <p:nvPr/>
        </p:nvSpPr>
        <p:spPr>
          <a:xfrm>
            <a:off x="244736" y="4314519"/>
            <a:ext cx="1510350" cy="1015663"/>
          </a:xfrm>
          <a:prstGeom prst="rect">
            <a:avLst/>
          </a:prstGeom>
        </p:spPr>
        <p:txBody>
          <a:bodyPr wrap="none">
            <a:spAutoFit/>
          </a:bodyPr>
          <a:lstStyle/>
          <a:p>
            <a:r>
              <a:rPr lang="en-US" sz="2000" b="1" u="sng" dirty="0" smtClean="0">
                <a:latin typeface="Arial" pitchFamily="34" charset="0"/>
                <a:cs typeface="Arial" pitchFamily="34" charset="0"/>
              </a:rPr>
              <a:t>BRIDGES :</a:t>
            </a: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p:txBody>
      </p:sp>
      <p:pic>
        <p:nvPicPr>
          <p:cNvPr id="4100" name="Picture 4"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36" y="4929926"/>
            <a:ext cx="7112000" cy="475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78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736" y="417238"/>
            <a:ext cx="7112000" cy="3170099"/>
          </a:xfrm>
          <a:prstGeom prst="rect">
            <a:avLst/>
          </a:prstGeom>
        </p:spPr>
        <p:txBody>
          <a:bodyPr wrap="square">
            <a:spAutoFit/>
          </a:bodyPr>
          <a:lstStyle/>
          <a:p>
            <a:r>
              <a:rPr lang="en-US" sz="2000" b="1" dirty="0"/>
              <a:t>Tor bridges are secret Tor relays that keep your connection to the Tor network hidden. Use a bridge as your first Tor relay if connecting to Tor is blocked or if using Tor could look suspicious to someone who monitors your Internet connection. The Obfs4 Bridge client takes the Tor-encrypted payload and seals it up with the Obfs4 function. The sealed packets are then sent to the Obfs4 Bridge relay. Unsealing them, the Bridge relay gets the Tor encrypted packets and forwards them to the next Tor relay of the Tor circuit.</a:t>
            </a:r>
            <a:endParaRPr lang="en-US" sz="2000" b="1" dirty="0"/>
          </a:p>
        </p:txBody>
      </p:sp>
      <p:sp>
        <p:nvSpPr>
          <p:cNvPr id="5" name="Rectangle 4"/>
          <p:cNvSpPr/>
          <p:nvPr/>
        </p:nvSpPr>
        <p:spPr>
          <a:xfrm>
            <a:off x="258182" y="3692315"/>
            <a:ext cx="3021981" cy="400110"/>
          </a:xfrm>
          <a:prstGeom prst="rect">
            <a:avLst/>
          </a:prstGeom>
        </p:spPr>
        <p:txBody>
          <a:bodyPr wrap="none">
            <a:spAutoFit/>
          </a:bodyPr>
          <a:lstStyle/>
          <a:p>
            <a:r>
              <a:rPr lang="en-US" sz="2000" b="1" u="sng" dirty="0" smtClean="0">
                <a:latin typeface="Arial" pitchFamily="34" charset="0"/>
                <a:cs typeface="Arial" pitchFamily="34" charset="0"/>
              </a:rPr>
              <a:t>TEMPORARY EMAILS :</a:t>
            </a:r>
            <a:endParaRPr lang="en-US" sz="2000" b="1" u="sng" dirty="0">
              <a:latin typeface="Arial" pitchFamily="34" charset="0"/>
              <a:cs typeface="Arial" pitchFamily="34" charset="0"/>
            </a:endParaRPr>
          </a:p>
        </p:txBody>
      </p:sp>
      <p:pic>
        <p:nvPicPr>
          <p:cNvPr id="5122"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36" y="4516998"/>
            <a:ext cx="7048500" cy="455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08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207" y="417238"/>
            <a:ext cx="7112000" cy="2554545"/>
          </a:xfrm>
          <a:prstGeom prst="rect">
            <a:avLst/>
          </a:prstGeom>
        </p:spPr>
        <p:txBody>
          <a:bodyPr wrap="square">
            <a:spAutoFit/>
          </a:bodyPr>
          <a:lstStyle/>
          <a:p>
            <a:r>
              <a:rPr lang="en-US" sz="2000" b="1" dirty="0"/>
              <a:t>If your personal information such as your email address is spotted on the dark web, it likely means that you have been affected by a data breach. Finding yourself in such a situation is not normal. Hence, usage of temporary email-ids on the dark web is very much preferred as we can generate them with no personal information and we can later dispose them after usage. This is a very basic thing that we follow while using the dark web.</a:t>
            </a:r>
            <a:endParaRPr lang="en-US" sz="2000" b="1" dirty="0"/>
          </a:p>
        </p:txBody>
      </p:sp>
      <p:sp>
        <p:nvSpPr>
          <p:cNvPr id="3" name="Rectangle 2"/>
          <p:cNvSpPr/>
          <p:nvPr/>
        </p:nvSpPr>
        <p:spPr>
          <a:xfrm>
            <a:off x="379207" y="3167880"/>
            <a:ext cx="1965603" cy="400110"/>
          </a:xfrm>
          <a:prstGeom prst="rect">
            <a:avLst/>
          </a:prstGeom>
        </p:spPr>
        <p:txBody>
          <a:bodyPr wrap="none">
            <a:spAutoFit/>
          </a:bodyPr>
          <a:lstStyle/>
          <a:p>
            <a:r>
              <a:rPr lang="en-US" sz="2000" b="1" u="sng" dirty="0" smtClean="0">
                <a:latin typeface="Arial" pitchFamily="34" charset="0"/>
                <a:cs typeface="Arial" pitchFamily="34" charset="0"/>
              </a:rPr>
              <a:t>HIDDEN WIKI :</a:t>
            </a:r>
            <a:endParaRPr lang="en-US" sz="2000" b="1" u="sng" dirty="0">
              <a:latin typeface="Arial" pitchFamily="34" charset="0"/>
              <a:cs typeface="Arial" pitchFamily="34" charset="0"/>
            </a:endParaRPr>
          </a:p>
        </p:txBody>
      </p:sp>
      <p:pic>
        <p:nvPicPr>
          <p:cNvPr id="6146"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30" y="3984812"/>
            <a:ext cx="6975954" cy="542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306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207" y="417238"/>
            <a:ext cx="7112000" cy="4093428"/>
          </a:xfrm>
          <a:prstGeom prst="rect">
            <a:avLst/>
          </a:prstGeom>
        </p:spPr>
        <p:txBody>
          <a:bodyPr wrap="square">
            <a:spAutoFit/>
          </a:bodyPr>
          <a:lstStyle/>
          <a:p>
            <a:r>
              <a:rPr lang="en-US" sz="2000" b="1" dirty="0"/>
              <a:t>The Hidden Wiki is the name of several censorship-resistant wikis operating as Tor hidden services that anyone can anonymously edit after registering on the site. The main page serves as a directory of links to other onion sites. Its main page provided a community-maintained link directory to other hidden services, including links claiming to offer money laundering, contract killing, cyber-attacks for hire, contraband chemicals, and bomb </a:t>
            </a:r>
            <a:r>
              <a:rPr lang="en-US" sz="2000" b="1" dirty="0" smtClean="0"/>
              <a:t>making. It </a:t>
            </a:r>
            <a:r>
              <a:rPr lang="en-US" sz="2000" b="1" dirty="0"/>
              <a:t>is illegal to access the dark web and the </a:t>
            </a:r>
            <a:r>
              <a:rPr lang="en-US" sz="2000" b="1" dirty="0" smtClean="0"/>
              <a:t>hidden </a:t>
            </a:r>
            <a:r>
              <a:rPr lang="en-US" sz="2000" b="1" dirty="0"/>
              <a:t>wiki in many </a:t>
            </a:r>
            <a:r>
              <a:rPr lang="en-US" sz="2000" b="1" dirty="0" smtClean="0"/>
              <a:t>countries.</a:t>
            </a:r>
          </a:p>
          <a:p>
            <a:endParaRPr lang="en-US" sz="2000" b="1" dirty="0"/>
          </a:p>
          <a:p>
            <a:r>
              <a:rPr lang="en-US" sz="2000" dirty="0"/>
              <a:t/>
            </a:r>
            <a:br>
              <a:rPr lang="en-US" sz="2000" dirty="0"/>
            </a:br>
            <a:endParaRPr lang="en-US" sz="2000" b="1" dirty="0"/>
          </a:p>
        </p:txBody>
      </p:sp>
      <p:sp>
        <p:nvSpPr>
          <p:cNvPr id="3" name="Rectangle 2"/>
          <p:cNvSpPr/>
          <p:nvPr/>
        </p:nvSpPr>
        <p:spPr>
          <a:xfrm>
            <a:off x="379206" y="3705762"/>
            <a:ext cx="5947462" cy="1015663"/>
          </a:xfrm>
          <a:prstGeom prst="rect">
            <a:avLst/>
          </a:prstGeom>
        </p:spPr>
        <p:txBody>
          <a:bodyPr wrap="none">
            <a:spAutoFit/>
          </a:bodyPr>
          <a:lstStyle/>
          <a:p>
            <a:r>
              <a:rPr lang="en-US" sz="2000" b="1" u="sng" dirty="0"/>
              <a:t>CURRENCY ON THE DARK WEB - BITCOIN </a:t>
            </a:r>
            <a:r>
              <a:rPr lang="en-US" sz="2000" b="1" u="sng" dirty="0" smtClean="0"/>
              <a:t>$$$</a:t>
            </a: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p:txBody>
      </p:sp>
      <p:pic>
        <p:nvPicPr>
          <p:cNvPr id="7170"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06" y="4510666"/>
            <a:ext cx="7112001" cy="474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159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313" y="511367"/>
            <a:ext cx="7112000" cy="4093428"/>
          </a:xfrm>
          <a:prstGeom prst="rect">
            <a:avLst/>
          </a:prstGeom>
        </p:spPr>
        <p:txBody>
          <a:bodyPr wrap="square">
            <a:spAutoFit/>
          </a:bodyPr>
          <a:lstStyle/>
          <a:p>
            <a:r>
              <a:rPr lang="en-US" sz="2000" b="1" dirty="0"/>
              <a:t>Bitcoin is accepted at all e-commerce storefronts on the dark web. However, a number of studies confirm that cryptocurrencies are used minimally on the Dark Web. According to the latest analysis by Chainalysis, only 0.08% of overall incoming cryptocurrency transactions were used for purchases on dark markets</a:t>
            </a:r>
            <a:r>
              <a:rPr lang="en-US" sz="2000" b="1" dirty="0" smtClean="0"/>
              <a:t>.  Bitcoin </a:t>
            </a:r>
            <a:r>
              <a:rPr lang="en-US" sz="2000" b="1" dirty="0"/>
              <a:t>(BTCUSD) is often referred to as digital currency and as an alternative to central bank-controlled fiat money. However, the latter is valuable because it is issued by a monetary authority and is widely used in an economy.</a:t>
            </a:r>
          </a:p>
          <a:p>
            <a:r>
              <a:rPr lang="en-US" sz="2000" dirty="0"/>
              <a:t/>
            </a:r>
            <a:br>
              <a:rPr lang="en-US" sz="2000" dirty="0"/>
            </a:br>
            <a:r>
              <a:rPr lang="en-US" sz="2000" dirty="0"/>
              <a:t/>
            </a:r>
            <a:br>
              <a:rPr lang="en-US" sz="2000" dirty="0"/>
            </a:br>
            <a:endParaRPr lang="en-US" sz="2000" b="1" dirty="0"/>
          </a:p>
        </p:txBody>
      </p:sp>
      <p:pic>
        <p:nvPicPr>
          <p:cNvPr id="8194" name="Picture 2" descr="alt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13" y="3980329"/>
            <a:ext cx="7112000" cy="55501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847" y="8269848"/>
            <a:ext cx="1964466" cy="1270747"/>
          </a:xfrm>
          <a:prstGeom prst="rect">
            <a:avLst/>
          </a:prstGeom>
        </p:spPr>
      </p:pic>
    </p:spTree>
    <p:extLst>
      <p:ext uri="{BB962C8B-B14F-4D97-AF65-F5344CB8AC3E}">
        <p14:creationId xmlns:p14="http://schemas.microsoft.com/office/powerpoint/2010/main" val="2884364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629" y="312738"/>
            <a:ext cx="7258718" cy="6247864"/>
          </a:xfrm>
          <a:prstGeom prst="rect">
            <a:avLst/>
          </a:prstGeom>
        </p:spPr>
        <p:txBody>
          <a:bodyPr wrap="none">
            <a:spAutoFit/>
          </a:bodyPr>
          <a:lstStyle/>
          <a:p>
            <a:r>
              <a:rPr lang="en-US" sz="2000" b="1" u="sng" dirty="0"/>
              <a:t>VPN (VIRTUAL PRIVATE NETWORK</a:t>
            </a:r>
            <a:r>
              <a:rPr lang="en-US" sz="2000" b="1" u="sng" dirty="0" smtClean="0"/>
              <a:t>)</a:t>
            </a:r>
          </a:p>
          <a:p>
            <a:endParaRPr lang="en-US" sz="2000" b="1" u="sng" dirty="0">
              <a:latin typeface="Arial" pitchFamily="34" charset="0"/>
              <a:cs typeface="Arial" pitchFamily="34" charset="0"/>
            </a:endParaRPr>
          </a:p>
          <a:p>
            <a:r>
              <a:rPr lang="en-US" sz="2000" b="1" dirty="0"/>
              <a:t>The use of a Virtual Private Network (VPN) is highly </a:t>
            </a:r>
            <a:endParaRPr lang="en-US" sz="2000" b="1" dirty="0" smtClean="0"/>
          </a:p>
          <a:p>
            <a:r>
              <a:rPr lang="en-US" sz="2000" b="1" dirty="0" smtClean="0"/>
              <a:t>recommended </a:t>
            </a:r>
            <a:r>
              <a:rPr lang="en-US" sz="2000" b="1" dirty="0"/>
              <a:t>– they help to protect your online privacy</a:t>
            </a:r>
            <a:r>
              <a:rPr lang="en-US" sz="2000" b="1" dirty="0" smtClean="0"/>
              <a:t>,</a:t>
            </a:r>
          </a:p>
          <a:p>
            <a:r>
              <a:rPr lang="en-US" sz="2000" b="1" dirty="0" smtClean="0"/>
              <a:t> </a:t>
            </a:r>
            <a:r>
              <a:rPr lang="en-US" sz="2000" b="1" dirty="0"/>
              <a:t>keep your identity safe and protect all data that’s being </a:t>
            </a:r>
            <a:endParaRPr lang="en-US" sz="2000" b="1" dirty="0" smtClean="0"/>
          </a:p>
          <a:p>
            <a:r>
              <a:rPr lang="en-US" sz="2000" b="1" dirty="0" smtClean="0"/>
              <a:t>sent </a:t>
            </a:r>
            <a:r>
              <a:rPr lang="en-US" sz="2000" b="1" dirty="0"/>
              <a:t>to and from your device. But make sure the VPN </a:t>
            </a:r>
            <a:endParaRPr lang="en-US" sz="2000" b="1" dirty="0" smtClean="0"/>
          </a:p>
          <a:p>
            <a:r>
              <a:rPr lang="en-US" sz="2000" b="1" dirty="0" smtClean="0"/>
              <a:t>you’re </a:t>
            </a:r>
            <a:r>
              <a:rPr lang="en-US" sz="2000" b="1" dirty="0"/>
              <a:t>using meets a few basic criteria. You will want </a:t>
            </a:r>
            <a:r>
              <a:rPr lang="en-US" sz="2000" b="1" dirty="0" smtClean="0"/>
              <a:t>to</a:t>
            </a:r>
          </a:p>
          <a:p>
            <a:r>
              <a:rPr lang="en-US" sz="2000" b="1" dirty="0" smtClean="0"/>
              <a:t> </a:t>
            </a:r>
            <a:r>
              <a:rPr lang="en-US" sz="2000" b="1" dirty="0"/>
              <a:t>choose one which is based out of a country without </a:t>
            </a:r>
            <a:r>
              <a:rPr lang="en-US" sz="2000" b="1" dirty="0" smtClean="0"/>
              <a:t>strict</a:t>
            </a:r>
          </a:p>
          <a:p>
            <a:r>
              <a:rPr lang="en-US" sz="2000" b="1" dirty="0" smtClean="0"/>
              <a:t> </a:t>
            </a:r>
            <a:r>
              <a:rPr lang="en-US" sz="2000" b="1" dirty="0"/>
              <a:t>data retention laws, like </a:t>
            </a:r>
            <a:r>
              <a:rPr lang="en-US" sz="2000" b="1" dirty="0"/>
              <a:t>NordVPN</a:t>
            </a:r>
            <a:r>
              <a:rPr lang="en-US" sz="2000" b="1" dirty="0"/>
              <a:t> which is based in </a:t>
            </a:r>
            <a:r>
              <a:rPr lang="en-US" sz="2000" b="1" dirty="0" smtClean="0"/>
              <a:t>the</a:t>
            </a:r>
          </a:p>
          <a:p>
            <a:r>
              <a:rPr lang="en-US" sz="2000" b="1" dirty="0" smtClean="0"/>
              <a:t> </a:t>
            </a:r>
            <a:r>
              <a:rPr lang="en-US" sz="2000" b="1" dirty="0"/>
              <a:t>Panama. Top quality service providers like this help </a:t>
            </a:r>
            <a:endParaRPr lang="en-US" sz="2000" b="1" dirty="0" smtClean="0"/>
          </a:p>
          <a:p>
            <a:r>
              <a:rPr lang="en-US" sz="2000" b="1" dirty="0" smtClean="0"/>
              <a:t>assure </a:t>
            </a:r>
            <a:r>
              <a:rPr lang="en-US" sz="2000" b="1" dirty="0"/>
              <a:t>your privacy and security well. Best VPN for </a:t>
            </a:r>
            <a:r>
              <a:rPr lang="en-US" sz="2000" b="1" dirty="0" smtClean="0"/>
              <a:t>the</a:t>
            </a:r>
          </a:p>
          <a:p>
            <a:r>
              <a:rPr lang="en-US" sz="2000" b="1" dirty="0" smtClean="0"/>
              <a:t> </a:t>
            </a:r>
            <a:r>
              <a:rPr lang="en-US" sz="2000" b="1" dirty="0"/>
              <a:t>Dark Web When looking for a VPN for Dark Web surfing</a:t>
            </a:r>
            <a:r>
              <a:rPr lang="en-US" sz="2000" b="1" dirty="0" smtClean="0"/>
              <a:t>,</a:t>
            </a:r>
          </a:p>
          <a:p>
            <a:r>
              <a:rPr lang="en-US" sz="2000" b="1" dirty="0" smtClean="0"/>
              <a:t> </a:t>
            </a:r>
            <a:r>
              <a:rPr lang="en-US" sz="2000" b="1" dirty="0"/>
              <a:t>there are certain criteria you need to be aware of</a:t>
            </a:r>
            <a:r>
              <a:rPr lang="en-US" sz="2000" b="1" dirty="0" smtClean="0"/>
              <a:t>:</a:t>
            </a:r>
          </a:p>
          <a:p>
            <a:r>
              <a:rPr lang="en-US" sz="2000" b="1" dirty="0" smtClean="0"/>
              <a:t>1)No </a:t>
            </a:r>
            <a:r>
              <a:rPr lang="en-US" sz="2000" b="1" dirty="0"/>
              <a:t>logging policy</a:t>
            </a:r>
          </a:p>
          <a:p>
            <a:r>
              <a:rPr lang="en-US" sz="2000" b="1" dirty="0" smtClean="0"/>
              <a:t>2)Company </a:t>
            </a:r>
            <a:r>
              <a:rPr lang="en-US" sz="2000" b="1" dirty="0"/>
              <a:t>based outside 5/9/14-Eyes Alliance Country</a:t>
            </a:r>
          </a:p>
          <a:p>
            <a:r>
              <a:rPr lang="en-US" sz="2000" b="1" dirty="0" smtClean="0"/>
              <a:t>3)Robust </a:t>
            </a:r>
            <a:r>
              <a:rPr lang="en-US" sz="2000" b="1" dirty="0"/>
              <a:t>encryption</a:t>
            </a:r>
          </a:p>
          <a:p>
            <a:r>
              <a:rPr lang="en-US" sz="2000" b="1" dirty="0" smtClean="0"/>
              <a:t>4)Payment </a:t>
            </a:r>
            <a:r>
              <a:rPr lang="en-US" sz="2000" b="1" dirty="0"/>
              <a:t>in crypto currency</a:t>
            </a:r>
          </a:p>
          <a:p>
            <a:r>
              <a:rPr lang="en-US" sz="2000" b="1" dirty="0" smtClean="0"/>
              <a:t>5)Order </a:t>
            </a:r>
            <a:r>
              <a:rPr lang="en-US" sz="2000" b="1" dirty="0"/>
              <a:t>directly from the Dark Web</a:t>
            </a:r>
          </a:p>
          <a:p>
            <a:r>
              <a:rPr lang="en-US" sz="2000" b="1" dirty="0" smtClean="0"/>
              <a:t>6)Compatible </a:t>
            </a:r>
            <a:r>
              <a:rPr lang="en-US" sz="2000" b="1" dirty="0"/>
              <a:t>with major devices and platforms</a:t>
            </a:r>
          </a:p>
          <a:p>
            <a:endParaRPr lang="en-US" sz="2000" b="1" u="sng" dirty="0">
              <a:latin typeface="Arial" pitchFamily="34" charset="0"/>
              <a:cs typeface="Arial" pitchFamily="34" charset="0"/>
            </a:endParaRPr>
          </a:p>
        </p:txBody>
      </p:sp>
      <p:sp>
        <p:nvSpPr>
          <p:cNvPr id="3" name="AutoShape 2" descr="al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l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al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al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10" y="6434418"/>
            <a:ext cx="6989783" cy="3185609"/>
          </a:xfrm>
          <a:prstGeom prst="rect">
            <a:avLst/>
          </a:prstGeom>
        </p:spPr>
      </p:pic>
    </p:spTree>
    <p:extLst>
      <p:ext uri="{BB962C8B-B14F-4D97-AF65-F5344CB8AC3E}">
        <p14:creationId xmlns:p14="http://schemas.microsoft.com/office/powerpoint/2010/main" val="3066352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 y="3523130"/>
            <a:ext cx="7772400" cy="5771538"/>
          </a:xfrm>
          <a:prstGeom prst="rect">
            <a:avLst/>
          </a:prstGeom>
        </p:spPr>
      </p:pic>
      <p:sp>
        <p:nvSpPr>
          <p:cNvPr id="4" name="Rectangle 3"/>
          <p:cNvSpPr/>
          <p:nvPr/>
        </p:nvSpPr>
        <p:spPr>
          <a:xfrm>
            <a:off x="500230" y="491915"/>
            <a:ext cx="7272170" cy="2800767"/>
          </a:xfrm>
          <a:prstGeom prst="rect">
            <a:avLst/>
          </a:prstGeom>
        </p:spPr>
        <p:txBody>
          <a:bodyPr wrap="square">
            <a:spAutoFit/>
          </a:bodyPr>
          <a:lstStyle/>
          <a:p>
            <a:r>
              <a:rPr lang="en-US" sz="4400" b="1" dirty="0" smtClean="0">
                <a:latin typeface="Arial Black" pitchFamily="34" charset="0"/>
                <a:cs typeface="Arial" pitchFamily="34" charset="0"/>
              </a:rPr>
              <a:t>THIS BOOK IS EVEN AVAILABLE IN AUDIOBOOK FORMAT AND HARDCOPY.</a:t>
            </a:r>
            <a:endParaRPr lang="en-US" sz="4400" b="1" dirty="0">
              <a:latin typeface="Arial Black" pitchFamily="34" charset="0"/>
              <a:cs typeface="Arial" pitchFamily="34" charset="0"/>
            </a:endParaRPr>
          </a:p>
        </p:txBody>
      </p:sp>
    </p:spTree>
    <p:extLst>
      <p:ext uri="{BB962C8B-B14F-4D97-AF65-F5344CB8AC3E}">
        <p14:creationId xmlns:p14="http://schemas.microsoft.com/office/powerpoint/2010/main" val="343858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 name="TextBox 1"/>
          <p:cNvSpPr txBox="1"/>
          <p:nvPr/>
        </p:nvSpPr>
        <p:spPr>
          <a:xfrm>
            <a:off x="1717040" y="833120"/>
            <a:ext cx="4246880" cy="1015663"/>
          </a:xfrm>
          <a:prstGeom prst="rect">
            <a:avLst/>
          </a:prstGeom>
          <a:noFill/>
        </p:spPr>
        <p:txBody>
          <a:bodyPr wrap="square" rtlCol="0">
            <a:spAutoFit/>
          </a:bodyPr>
          <a:lstStyle/>
          <a:p>
            <a:r>
              <a:rPr lang="en-US" sz="6000" b="1" dirty="0" smtClean="0"/>
              <a:t>ABOUT US</a:t>
            </a:r>
          </a:p>
        </p:txBody>
      </p:sp>
      <p:sp>
        <p:nvSpPr>
          <p:cNvPr id="3" name="TextBox 2"/>
          <p:cNvSpPr txBox="1"/>
          <p:nvPr/>
        </p:nvSpPr>
        <p:spPr>
          <a:xfrm>
            <a:off x="619760" y="2499360"/>
            <a:ext cx="6482080" cy="6370975"/>
          </a:xfrm>
          <a:prstGeom prst="rect">
            <a:avLst/>
          </a:prstGeom>
          <a:noFill/>
        </p:spPr>
        <p:txBody>
          <a:bodyPr wrap="square" rtlCol="0">
            <a:spAutoFit/>
          </a:bodyPr>
          <a:lstStyle/>
          <a:p>
            <a:r>
              <a:rPr lang="en-US" sz="2400" b="1" dirty="0"/>
              <a:t>The inspiration for </a:t>
            </a:r>
            <a:r>
              <a:rPr lang="en-US" sz="2400" b="1" dirty="0" smtClean="0"/>
              <a:t>me </a:t>
            </a:r>
            <a:r>
              <a:rPr lang="en-US" sz="2400" b="1" dirty="0"/>
              <a:t>to </a:t>
            </a:r>
            <a:r>
              <a:rPr lang="en-US" sz="2400" b="1" dirty="0" smtClean="0"/>
              <a:t>write this book are </a:t>
            </a:r>
            <a:r>
              <a:rPr lang="en-US" sz="2400" b="1" dirty="0"/>
              <a:t>the people that </a:t>
            </a:r>
            <a:r>
              <a:rPr lang="en-US" sz="2400" b="1" dirty="0" smtClean="0"/>
              <a:t>surrounded me. </a:t>
            </a:r>
            <a:r>
              <a:rPr lang="en-US" sz="2400" b="1" dirty="0"/>
              <a:t>Everyone is familiar with the upper layer of the web that is the surface web, but when it comes to the deeper and the darker layers, the knowledge is almost </a:t>
            </a:r>
            <a:r>
              <a:rPr lang="en-US" sz="2400" b="1" dirty="0" smtClean="0"/>
              <a:t>zero. </a:t>
            </a:r>
            <a:r>
              <a:rPr lang="en-US" sz="2400" b="1" dirty="0"/>
              <a:t>That's the reason </a:t>
            </a:r>
            <a:r>
              <a:rPr lang="en-US" sz="2400" b="1" dirty="0" smtClean="0"/>
              <a:t>I strived to write </a:t>
            </a:r>
            <a:r>
              <a:rPr lang="en-US" sz="2400" b="1" dirty="0"/>
              <a:t>this </a:t>
            </a:r>
            <a:r>
              <a:rPr lang="en-US" sz="2400" b="1" dirty="0" smtClean="0"/>
              <a:t>book </a:t>
            </a:r>
            <a:r>
              <a:rPr lang="en-US" sz="2400" b="1" dirty="0"/>
              <a:t>so that even the ones with very little and basic knowledge can learn, implement and enhance their capabilities and surpass their limitations so that they will know the whole web. This </a:t>
            </a:r>
            <a:r>
              <a:rPr lang="en-US" sz="2400" b="1" dirty="0" smtClean="0"/>
              <a:t>book </a:t>
            </a:r>
            <a:r>
              <a:rPr lang="en-US" sz="2400" b="1" dirty="0"/>
              <a:t>helps people understand the layers of the web in a very informative way because the </a:t>
            </a:r>
            <a:r>
              <a:rPr lang="en-US" sz="2400" b="1" dirty="0" smtClean="0"/>
              <a:t>book </a:t>
            </a:r>
            <a:r>
              <a:rPr lang="en-US" sz="2400" b="1" dirty="0"/>
              <a:t>itself was </a:t>
            </a:r>
            <a:r>
              <a:rPr lang="en-US" sz="2400" b="1" dirty="0" smtClean="0"/>
              <a:t>written </a:t>
            </a:r>
            <a:r>
              <a:rPr lang="en-US" sz="2400" b="1" dirty="0"/>
              <a:t>so that it was </a:t>
            </a:r>
            <a:r>
              <a:rPr lang="en-US" sz="2400" b="1" dirty="0" smtClean="0"/>
              <a:t>minimalistic and simplistic.</a:t>
            </a:r>
            <a:endParaRPr lang="en-US" sz="2400" b="1" dirty="0"/>
          </a:p>
          <a:p>
            <a:endParaRPr lang="en-US" sz="2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
        <p:cNvGrpSpPr/>
        <p:nvPr/>
      </p:nvGrpSpPr>
      <p:grpSpPr>
        <a:xfrm>
          <a:off x="0" y="0"/>
          <a:ext cx="0" cy="0"/>
          <a:chOff x="0" y="0"/>
          <a:chExt cx="0" cy="0"/>
        </a:xfrm>
      </p:grpSpPr>
      <p:sp>
        <p:nvSpPr>
          <p:cNvPr id="34" name="Google Shape;34;p6"/>
          <p:cNvSpPr txBox="1"/>
          <p:nvPr/>
        </p:nvSpPr>
        <p:spPr>
          <a:xfrm>
            <a:off x="965200" y="1249043"/>
            <a:ext cx="5963920" cy="1107965"/>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6000" dirty="0">
                <a:latin typeface="Impact" pitchFamily="34" charset="0"/>
              </a:rPr>
              <a:t>Table of </a:t>
            </a:r>
            <a:r>
              <a:rPr lang="en" sz="6000" dirty="0" smtClean="0">
                <a:latin typeface="Impact" pitchFamily="34" charset="0"/>
              </a:rPr>
              <a:t>Contents</a:t>
            </a:r>
            <a:endParaRPr sz="6000" dirty="0">
              <a:latin typeface="Impact" pitchFamily="34" charset="0"/>
            </a:endParaRPr>
          </a:p>
        </p:txBody>
      </p:sp>
      <p:sp>
        <p:nvSpPr>
          <p:cNvPr id="2" name="TextBox 1"/>
          <p:cNvSpPr txBox="1"/>
          <p:nvPr/>
        </p:nvSpPr>
        <p:spPr>
          <a:xfrm>
            <a:off x="1483360" y="3210560"/>
            <a:ext cx="5161280" cy="4401205"/>
          </a:xfrm>
          <a:prstGeom prst="rect">
            <a:avLst/>
          </a:prstGeom>
          <a:noFill/>
        </p:spPr>
        <p:txBody>
          <a:bodyPr wrap="square" rtlCol="0">
            <a:spAutoFit/>
          </a:bodyPr>
          <a:lstStyle/>
          <a:p>
            <a:pPr marL="571500" indent="-571500">
              <a:buFont typeface="Wingdings" pitchFamily="2" charset="2"/>
              <a:buChar char="q"/>
            </a:pPr>
            <a:r>
              <a:rPr lang="en-US" sz="4000" b="1" dirty="0" smtClean="0">
                <a:latin typeface="+mj-lt"/>
              </a:rPr>
              <a:t>Glacier of Web</a:t>
            </a:r>
          </a:p>
          <a:p>
            <a:pPr marL="571500" indent="-571500">
              <a:buFont typeface="Wingdings" pitchFamily="2" charset="2"/>
              <a:buChar char="q"/>
            </a:pPr>
            <a:endParaRPr lang="en-US" sz="4000" b="1" dirty="0" smtClean="0">
              <a:latin typeface="+mj-lt"/>
            </a:endParaRPr>
          </a:p>
          <a:p>
            <a:pPr marL="571500" indent="-571500">
              <a:buFont typeface="Wingdings" pitchFamily="2" charset="2"/>
              <a:buChar char="q"/>
            </a:pPr>
            <a:r>
              <a:rPr lang="en-US" sz="4000" b="1" dirty="0" smtClean="0">
                <a:latin typeface="+mj-lt"/>
              </a:rPr>
              <a:t>Surface Web</a:t>
            </a:r>
          </a:p>
          <a:p>
            <a:pPr marL="571500" indent="-571500">
              <a:buFont typeface="Wingdings" pitchFamily="2" charset="2"/>
              <a:buChar char="q"/>
            </a:pPr>
            <a:endParaRPr lang="en-US" sz="4000" b="1" dirty="0">
              <a:latin typeface="+mj-lt"/>
            </a:endParaRPr>
          </a:p>
          <a:p>
            <a:pPr marL="571500" indent="-571500">
              <a:buFont typeface="Wingdings" pitchFamily="2" charset="2"/>
              <a:buChar char="q"/>
            </a:pPr>
            <a:r>
              <a:rPr lang="en-US" sz="4000" b="1" dirty="0" smtClean="0">
                <a:latin typeface="+mj-lt"/>
              </a:rPr>
              <a:t>Deep Web</a:t>
            </a:r>
          </a:p>
          <a:p>
            <a:pPr marL="571500" indent="-571500">
              <a:buFont typeface="Wingdings" pitchFamily="2" charset="2"/>
              <a:buChar char="q"/>
            </a:pPr>
            <a:endParaRPr lang="en-US" sz="4000" b="1" dirty="0">
              <a:latin typeface="+mj-lt"/>
            </a:endParaRPr>
          </a:p>
          <a:p>
            <a:pPr marL="571500" indent="-571500">
              <a:buFont typeface="Wingdings" pitchFamily="2" charset="2"/>
              <a:buChar char="q"/>
            </a:pPr>
            <a:r>
              <a:rPr lang="en-US" sz="4000" b="1" dirty="0" smtClean="0">
                <a:latin typeface="+mj-lt"/>
              </a:rPr>
              <a:t>Dark Web</a:t>
            </a:r>
            <a:endParaRPr lang="en-US" sz="4000" b="1" dirty="0">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7" y="0"/>
            <a:ext cx="7697183" cy="481584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91760"/>
            <a:ext cx="7772400" cy="52762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2" name="TextBox 1"/>
          <p:cNvSpPr txBox="1"/>
          <p:nvPr/>
        </p:nvSpPr>
        <p:spPr>
          <a:xfrm>
            <a:off x="579120" y="274320"/>
            <a:ext cx="6675120" cy="646331"/>
          </a:xfrm>
          <a:prstGeom prst="rect">
            <a:avLst/>
          </a:prstGeom>
          <a:noFill/>
        </p:spPr>
        <p:txBody>
          <a:bodyPr wrap="square" rtlCol="0">
            <a:spAutoFit/>
          </a:bodyPr>
          <a:lstStyle/>
          <a:p>
            <a:r>
              <a:rPr lang="en-US" sz="3600" b="1" u="sng" dirty="0" smtClean="0">
                <a:latin typeface="Arial Black" pitchFamily="34" charset="0"/>
              </a:rPr>
              <a:t>1</a:t>
            </a:r>
            <a:r>
              <a:rPr lang="en-US" sz="3600" b="1" u="sng" baseline="30000" dirty="0" smtClean="0">
                <a:latin typeface="Arial Black" pitchFamily="34" charset="0"/>
              </a:rPr>
              <a:t>st</a:t>
            </a:r>
            <a:r>
              <a:rPr lang="en-US" sz="3600" b="1" u="sng" dirty="0" smtClean="0">
                <a:latin typeface="Arial Black" pitchFamily="34" charset="0"/>
              </a:rPr>
              <a:t> PART :  Glacier of Web</a:t>
            </a:r>
            <a:endParaRPr lang="en-US" sz="3600" b="1" u="sng" dirty="0">
              <a:latin typeface="Arial Black"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410" y="1126490"/>
            <a:ext cx="5636302" cy="37604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09" y="5106036"/>
            <a:ext cx="5636302" cy="41621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720" y="1493520"/>
            <a:ext cx="6482080" cy="7848302"/>
          </a:xfrm>
          <a:prstGeom prst="rect">
            <a:avLst/>
          </a:prstGeom>
          <a:noFill/>
        </p:spPr>
        <p:txBody>
          <a:bodyPr wrap="square" rtlCol="0">
            <a:spAutoFit/>
          </a:bodyPr>
          <a:lstStyle/>
          <a:p>
            <a:r>
              <a:rPr lang="en-US" sz="2800" b="1" dirty="0"/>
              <a:t>This is the </a:t>
            </a:r>
            <a:r>
              <a:rPr lang="en-US" sz="2800" b="1" u="sng" dirty="0"/>
              <a:t>GLACIER</a:t>
            </a:r>
            <a:r>
              <a:rPr lang="en-US" sz="2800" b="1" dirty="0"/>
              <a:t> of Web. It shows the </a:t>
            </a:r>
            <a:r>
              <a:rPr lang="en-US" sz="2800" b="1" dirty="0" smtClean="0"/>
              <a:t>various things </a:t>
            </a:r>
            <a:r>
              <a:rPr lang="en-US" sz="2800" b="1" dirty="0"/>
              <a:t>that can be found at every level of the </a:t>
            </a:r>
            <a:r>
              <a:rPr lang="en-US" sz="2800" b="1" dirty="0" smtClean="0"/>
              <a:t>web.</a:t>
            </a:r>
          </a:p>
          <a:p>
            <a:r>
              <a:rPr lang="en-US" sz="2800" b="1" dirty="0" smtClean="0"/>
              <a:t>a)The </a:t>
            </a:r>
            <a:r>
              <a:rPr lang="en-US" sz="2800" b="1" dirty="0"/>
              <a:t>Surface Web - The First Layer of the Web.</a:t>
            </a:r>
            <a:br>
              <a:rPr lang="en-US" sz="2800" b="1" dirty="0"/>
            </a:br>
            <a:r>
              <a:rPr lang="en-US" sz="2800" b="1" dirty="0"/>
              <a:t>b)The Dark Web - The Second Layer of the Web.</a:t>
            </a:r>
            <a:br>
              <a:rPr lang="en-US" sz="2800" b="1" dirty="0"/>
            </a:br>
            <a:r>
              <a:rPr lang="en-US" sz="2800" b="1" dirty="0"/>
              <a:t>c)The Deep Web - The Third Layer of the Web</a:t>
            </a:r>
            <a:r>
              <a:rPr lang="en-US" sz="2800" b="1" dirty="0" smtClean="0"/>
              <a:t>.</a:t>
            </a:r>
          </a:p>
          <a:p>
            <a:endParaRPr lang="en-US" sz="2800" b="1" dirty="0"/>
          </a:p>
          <a:p>
            <a:r>
              <a:rPr lang="en-US" sz="2800" b="1" dirty="0" smtClean="0"/>
              <a:t>The detailed explanation to each of these will be given in the lower sections of the book. The Glacier/ Iceberg is divided into various sections which can display the various things that we can access in each respective section.</a:t>
            </a:r>
            <a:endParaRPr lang="en-US" sz="2800" b="1" dirty="0"/>
          </a:p>
          <a:p>
            <a:endParaRPr lang="en-US" sz="2800" b="1" dirty="0"/>
          </a:p>
        </p:txBody>
      </p:sp>
      <p:sp>
        <p:nvSpPr>
          <p:cNvPr id="3" name="TextBox 2"/>
          <p:cNvSpPr txBox="1"/>
          <p:nvPr/>
        </p:nvSpPr>
        <p:spPr>
          <a:xfrm>
            <a:off x="680720" y="497840"/>
            <a:ext cx="6675120" cy="646331"/>
          </a:xfrm>
          <a:prstGeom prst="rect">
            <a:avLst/>
          </a:prstGeom>
          <a:noFill/>
        </p:spPr>
        <p:txBody>
          <a:bodyPr wrap="square" rtlCol="0">
            <a:spAutoFit/>
          </a:bodyPr>
          <a:lstStyle/>
          <a:p>
            <a:pPr algn="ctr"/>
            <a:r>
              <a:rPr lang="en-US" sz="3600" b="1" u="sng" dirty="0" smtClean="0">
                <a:latin typeface="Arial Black" pitchFamily="34" charset="0"/>
              </a:rPr>
              <a:t>Glacier of web</a:t>
            </a:r>
            <a:endParaRPr lang="en-US" sz="3600" b="1" u="sng" dirty="0">
              <a:latin typeface="Arial Black" pitchFamily="34" charset="0"/>
            </a:endParaRPr>
          </a:p>
        </p:txBody>
      </p:sp>
    </p:spTree>
    <p:extLst>
      <p:ext uri="{BB962C8B-B14F-4D97-AF65-F5344CB8AC3E}">
        <p14:creationId xmlns:p14="http://schemas.microsoft.com/office/powerpoint/2010/main" val="8535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920" y="715494"/>
            <a:ext cx="6675120" cy="646331"/>
          </a:xfrm>
          <a:prstGeom prst="rect">
            <a:avLst/>
          </a:prstGeom>
          <a:noFill/>
        </p:spPr>
        <p:txBody>
          <a:bodyPr wrap="square" rtlCol="0">
            <a:spAutoFit/>
          </a:bodyPr>
          <a:lstStyle/>
          <a:p>
            <a:r>
              <a:rPr lang="en-US" sz="3600" b="1" u="sng" dirty="0" smtClean="0">
                <a:latin typeface="Arial Black" pitchFamily="34" charset="0"/>
              </a:rPr>
              <a:t>2</a:t>
            </a:r>
            <a:r>
              <a:rPr lang="en-US" sz="3600" b="1" u="sng" baseline="30000" dirty="0" smtClean="0">
                <a:latin typeface="Arial Black" pitchFamily="34" charset="0"/>
              </a:rPr>
              <a:t>ND</a:t>
            </a:r>
            <a:r>
              <a:rPr lang="en-US" sz="3600" b="1" u="sng" dirty="0" smtClean="0">
                <a:latin typeface="Arial Black" pitchFamily="34" charset="0"/>
              </a:rPr>
              <a:t> PART : SURFACE WEB</a:t>
            </a:r>
            <a:endParaRPr lang="en-US" sz="3600" b="1" u="sng" dirty="0">
              <a:latin typeface="Arial Black" pitchFamily="34" charset="0"/>
            </a:endParaRPr>
          </a:p>
        </p:txBody>
      </p:sp>
      <p:sp>
        <p:nvSpPr>
          <p:cNvPr id="4" name="Rectangle 3"/>
          <p:cNvSpPr/>
          <p:nvPr/>
        </p:nvSpPr>
        <p:spPr>
          <a:xfrm>
            <a:off x="365760" y="1676480"/>
            <a:ext cx="7112000" cy="4401205"/>
          </a:xfrm>
          <a:prstGeom prst="rect">
            <a:avLst/>
          </a:prstGeom>
        </p:spPr>
        <p:txBody>
          <a:bodyPr wrap="square">
            <a:spAutoFit/>
          </a:bodyPr>
          <a:lstStyle/>
          <a:p>
            <a:r>
              <a:rPr lang="en-US" sz="2000" b="1" dirty="0"/>
              <a:t>Surface Web is the first layer on the internet. Is it very small in </a:t>
            </a:r>
            <a:r>
              <a:rPr lang="en-US" sz="2000" b="1" dirty="0" smtClean="0"/>
              <a:t>comparison </a:t>
            </a:r>
            <a:r>
              <a:rPr lang="en-US" sz="2000" b="1" dirty="0"/>
              <a:t>to the bottom layers. Hence, it is compared to the top the glacier diagram. It can be directly accessed thru the normal browsers such as Google Chrome, Mozilla Firefox, Opera, etc. It is also known as the "TIP OF THE ICEBERG". The common things such as E-Commerce Websites, WIKIPEDIA, </a:t>
            </a:r>
            <a:r>
              <a:rPr lang="en-US" sz="2000" b="1" dirty="0" smtClean="0"/>
              <a:t>YouTube, </a:t>
            </a:r>
            <a:r>
              <a:rPr lang="en-US" sz="2000" b="1" dirty="0"/>
              <a:t>Gmail, Yahoo, etc. can be </a:t>
            </a:r>
            <a:r>
              <a:rPr lang="en-US" sz="2000" b="1" dirty="0" smtClean="0"/>
              <a:t>accessed </a:t>
            </a:r>
            <a:r>
              <a:rPr lang="en-US" sz="2000" b="1" dirty="0"/>
              <a:t>without any issues. The Surface Web </a:t>
            </a:r>
            <a:r>
              <a:rPr lang="en-US" sz="2000" b="1" dirty="0" smtClean="0"/>
              <a:t>constitutes </a:t>
            </a:r>
            <a:r>
              <a:rPr lang="en-US" sz="2000" b="1" dirty="0"/>
              <a:t>the 4% to 5% of the whole web. The web we use in our day-to-day lives is the surface </a:t>
            </a:r>
            <a:r>
              <a:rPr lang="en-US" sz="2000" b="1" dirty="0" smtClean="0"/>
              <a:t>web. </a:t>
            </a:r>
            <a:r>
              <a:rPr lang="en-US" sz="2000" b="1" dirty="0"/>
              <a:t/>
            </a:r>
            <a:br>
              <a:rPr lang="en-US" sz="2000" b="1" dirty="0"/>
            </a:br>
            <a:r>
              <a:rPr lang="en-US" sz="2000" b="1" dirty="0"/>
              <a:t>The Surface Web is the portion of the World Wide Web that is readily available to the general public and searchable with standard web search engines.</a:t>
            </a:r>
          </a:p>
        </p:txBody>
      </p:sp>
      <p:pic>
        <p:nvPicPr>
          <p:cNvPr id="1033" name="Picture 9"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6902132"/>
            <a:ext cx="6949440" cy="249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7520" y="548640"/>
            <a:ext cx="6817360" cy="4524315"/>
          </a:xfrm>
          <a:prstGeom prst="rect">
            <a:avLst/>
          </a:prstGeom>
          <a:noFill/>
        </p:spPr>
        <p:txBody>
          <a:bodyPr wrap="square" rtlCol="0">
            <a:spAutoFit/>
          </a:bodyPr>
          <a:lstStyle/>
          <a:p>
            <a:r>
              <a:rPr lang="en-US" sz="2400" b="1" u="sng" dirty="0" smtClean="0"/>
              <a:t>Things </a:t>
            </a:r>
            <a:r>
              <a:rPr lang="en-US" sz="2400" b="1" u="sng" dirty="0"/>
              <a:t>that we need to access the surface web are</a:t>
            </a:r>
            <a:r>
              <a:rPr lang="en-US" sz="2400" b="1" u="sng" dirty="0" smtClean="0"/>
              <a:t>:</a:t>
            </a:r>
          </a:p>
          <a:p>
            <a:endParaRPr lang="en-US" sz="2400" b="1" dirty="0"/>
          </a:p>
          <a:p>
            <a:pPr marL="342900" indent="-342900">
              <a:buFont typeface="Arial" pitchFamily="34" charset="0"/>
              <a:buChar char="•"/>
            </a:pPr>
            <a:r>
              <a:rPr lang="en-US" sz="2000" b="1" dirty="0"/>
              <a:t>Computer/Mobile</a:t>
            </a:r>
          </a:p>
          <a:p>
            <a:pPr marL="342900" indent="-342900">
              <a:buFont typeface="Arial" pitchFamily="34" charset="0"/>
              <a:buChar char="•"/>
            </a:pPr>
            <a:r>
              <a:rPr lang="en-US" sz="2000" b="1" dirty="0"/>
              <a:t>A Router</a:t>
            </a:r>
          </a:p>
          <a:p>
            <a:pPr marL="342900" indent="-342900">
              <a:buFont typeface="Arial" pitchFamily="34" charset="0"/>
              <a:buChar char="•"/>
            </a:pPr>
            <a:r>
              <a:rPr lang="en-US" sz="2000" b="1" dirty="0"/>
              <a:t>Internet Connection</a:t>
            </a:r>
          </a:p>
          <a:p>
            <a:pPr marL="342900" indent="-342900">
              <a:buFont typeface="Arial" pitchFamily="34" charset="0"/>
              <a:buChar char="•"/>
            </a:pPr>
            <a:r>
              <a:rPr lang="en-US" sz="2000" b="1" dirty="0"/>
              <a:t>Browser</a:t>
            </a:r>
          </a:p>
          <a:p>
            <a:pPr marL="342900" indent="-342900">
              <a:buFont typeface="Arial" pitchFamily="34" charset="0"/>
              <a:buChar char="•"/>
            </a:pPr>
            <a:r>
              <a:rPr lang="en-US" sz="2000" b="1" dirty="0"/>
              <a:t>Basic Computer </a:t>
            </a:r>
            <a:r>
              <a:rPr lang="en-US" sz="2000" b="1" dirty="0" smtClean="0"/>
              <a:t>Knowledge</a:t>
            </a:r>
          </a:p>
          <a:p>
            <a:pPr marL="342900" indent="-342900">
              <a:buFont typeface="Arial" pitchFamily="34" charset="0"/>
              <a:buChar char="•"/>
            </a:pPr>
            <a:endParaRPr lang="en-US" sz="2000" b="1" dirty="0"/>
          </a:p>
          <a:p>
            <a:r>
              <a:rPr lang="en-US" sz="3200" b="1" u="sng" dirty="0" smtClean="0"/>
              <a:t>Steps to access the surface web :-</a:t>
            </a:r>
          </a:p>
          <a:p>
            <a:endParaRPr lang="en-US" sz="2000" b="1" dirty="0"/>
          </a:p>
          <a:p>
            <a:endParaRPr lang="en-US" sz="2000" b="1" dirty="0"/>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54" y="4498886"/>
            <a:ext cx="6455866" cy="4218394"/>
          </a:xfrm>
          <a:prstGeom prst="rect">
            <a:avLst/>
          </a:prstGeom>
        </p:spPr>
      </p:pic>
    </p:spTree>
    <p:extLst>
      <p:ext uri="{BB962C8B-B14F-4D97-AF65-F5344CB8AC3E}">
        <p14:creationId xmlns:p14="http://schemas.microsoft.com/office/powerpoint/2010/main" val="3793867393"/>
      </p:ext>
    </p:extLst>
  </p:cSld>
  <p:clrMapOvr>
    <a:masterClrMapping/>
  </p:clrMapOvr>
</p:sld>
</file>

<file path=ppt/theme/theme1.xml><?xml version="1.0" encoding="utf-8"?>
<a:theme xmlns:a="http://schemas.openxmlformats.org/drawingml/2006/main" name="Issuu Document Template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1372</Words>
  <Application>Microsoft Office PowerPoint</Application>
  <PresentationFormat>Custom</PresentationFormat>
  <Paragraphs>86</Paragraphs>
  <Slides>29</Slides>
  <Notes>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Issuu Document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cherukuridsstarun@gmail.com</cp:lastModifiedBy>
  <cp:revision>15</cp:revision>
  <dcterms:modified xsi:type="dcterms:W3CDTF">2022-04-26T15:07:52Z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issuu_templates_book_v2</vt:lpwstr>
  </property>
</Properties>
</file>